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25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0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597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4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902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34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12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0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21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61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4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B16C1-89E1-47D6-B60C-13881306642E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86371-3D4C-4C4C-A427-5296C86B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0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6" y="326571"/>
            <a:ext cx="1183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Dans la classe de français…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6" y="1866900"/>
            <a:ext cx="1183821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Les élèves de française 1 sont très _____________.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latin typeface="Adobe Caslon Pro Bold" panose="0205070206050A020403" pitchFamily="18" charset="0"/>
              </a:rPr>
              <a:t>__________ est un garçon _____________, et sa meilleure amie dans la classe, _____________, est assez ___________ aussi.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64286" y="2383971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285" y="3405782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d’un </a:t>
            </a:r>
            <a:r>
              <a:rPr lang="fr-FR" b="1" dirty="0" smtClean="0">
                <a:solidFill>
                  <a:srgbClr val="FF0000"/>
                </a:solidFill>
              </a:rPr>
              <a:t>garçon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58644" y="3339525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751" y="4392333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</a:t>
            </a:r>
            <a:r>
              <a:rPr lang="en-US" b="1" dirty="0" err="1" smtClean="0">
                <a:solidFill>
                  <a:srgbClr val="FF0000"/>
                </a:solidFill>
              </a:rPr>
              <a:t>d’une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fille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06285" y="5498663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FS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4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6" y="326571"/>
            <a:ext cx="1183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Dans la classe de français…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6" y="1485511"/>
            <a:ext cx="1183821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400" dirty="0" smtClean="0">
                <a:latin typeface="Adobe Caslon Pro Bold" panose="0205070206050A020403" pitchFamily="18" charset="0"/>
              </a:rPr>
              <a:t>___________ et __________ ne sont pas très ____________, mais ils sont assez ___________. </a:t>
            </a:r>
          </a:p>
          <a:p>
            <a:pPr>
              <a:lnSpc>
                <a:spcPct val="150000"/>
              </a:lnSpc>
            </a:pPr>
            <a:r>
              <a:rPr lang="fr-FR" sz="4400" dirty="0" smtClean="0">
                <a:latin typeface="Adobe Caslon Pro Bold" panose="0205070206050A020403" pitchFamily="18" charset="0"/>
              </a:rPr>
              <a:t>Au contraire, ____________ et ____________ sont très _____________, mais elles ne sont pas ____________.  Pas du tout!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471" y="3307421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8472" y="2243925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>
                <a:solidFill>
                  <a:srgbClr val="FF0000"/>
                </a:solidFill>
              </a:rPr>
              <a:t>Nom d’un </a:t>
            </a:r>
            <a:r>
              <a:rPr lang="fr-FR" b="1" dirty="0" smtClean="0">
                <a:solidFill>
                  <a:srgbClr val="FF0000"/>
                </a:solidFill>
              </a:rPr>
              <a:t>garçon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83287" y="3378337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6344" y="4341169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</a:t>
            </a:r>
            <a:r>
              <a:rPr lang="en-US" b="1" dirty="0" err="1" smtClean="0">
                <a:solidFill>
                  <a:srgbClr val="FF0000"/>
                </a:solidFill>
              </a:rPr>
              <a:t>d’une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fille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53344" y="5313997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FP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501" y="2243926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>
                <a:solidFill>
                  <a:srgbClr val="FF0000"/>
                </a:solidFill>
              </a:rPr>
              <a:t>Nom d’un </a:t>
            </a:r>
            <a:r>
              <a:rPr lang="fr-FR" b="1" dirty="0" smtClean="0">
                <a:solidFill>
                  <a:srgbClr val="FF0000"/>
                </a:solidFill>
              </a:rPr>
              <a:t>garçon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1659" y="4341169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</a:t>
            </a:r>
            <a:r>
              <a:rPr lang="en-US" b="1" dirty="0" err="1" smtClean="0">
                <a:solidFill>
                  <a:srgbClr val="FF0000"/>
                </a:solidFill>
              </a:rPr>
              <a:t>d’une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fille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286" y="6299913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FP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70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6" y="326571"/>
            <a:ext cx="1183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Dans la classe de français…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6" y="1485511"/>
            <a:ext cx="1183821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400" dirty="0" smtClean="0">
                <a:latin typeface="Adobe Caslon Pro Bold" panose="0205070206050A020403" pitchFamily="18" charset="0"/>
              </a:rPr>
              <a:t>___________ est un élève </a:t>
            </a:r>
            <a:r>
              <a:rPr lang="fr-FR" sz="4400" dirty="0" smtClean="0">
                <a:latin typeface="Adobe Caslon Pro Bold" panose="0205070206050A020403" pitchFamily="18" charset="0"/>
              </a:rPr>
              <a:t>___________ </a:t>
            </a:r>
            <a:r>
              <a:rPr lang="fr-FR" sz="4400" dirty="0" smtClean="0">
                <a:latin typeface="Adobe Caslon Pro Bold" panose="0205070206050A020403" pitchFamily="18" charset="0"/>
              </a:rPr>
              <a:t>et ___________ est une fille </a:t>
            </a:r>
            <a:r>
              <a:rPr lang="fr-FR" sz="4400" dirty="0" smtClean="0">
                <a:latin typeface="Adobe Caslon Pro Bold" panose="0205070206050A020403" pitchFamily="18" charset="0"/>
              </a:rPr>
              <a:t>___________</a:t>
            </a:r>
            <a:r>
              <a:rPr lang="fr-FR" sz="4400" dirty="0" smtClean="0">
                <a:latin typeface="Adobe Caslon Pro Bold" panose="0205070206050A020403" pitchFamily="18" charset="0"/>
              </a:rPr>
              <a:t>.  En général, __________ et __________ sont _______, mais de temps en temps il sont ___________ aussi.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38208" y="2313174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8472" y="2243925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>
                <a:solidFill>
                  <a:srgbClr val="FF0000"/>
                </a:solidFill>
              </a:rPr>
              <a:t>Nom d’un </a:t>
            </a:r>
            <a:r>
              <a:rPr lang="fr-FR" b="1" dirty="0" smtClean="0">
                <a:solidFill>
                  <a:srgbClr val="FF0000"/>
                </a:solidFill>
              </a:rPr>
              <a:t>garçon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6129" y="3356919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FS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3607" y="3368340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</a:t>
            </a:r>
            <a:r>
              <a:rPr lang="en-US" b="1" dirty="0" err="1" smtClean="0">
                <a:solidFill>
                  <a:srgbClr val="FF0000"/>
                </a:solidFill>
              </a:rPr>
              <a:t>d’une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fille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5628" y="4189347"/>
            <a:ext cx="289015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Même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garçon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42213" y="4207821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Même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fille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01843" y="4230209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MP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09758" y="5262641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MP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1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6" y="326571"/>
            <a:ext cx="1183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Dans la classe de français…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6" y="1485511"/>
            <a:ext cx="1183821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400" dirty="0" smtClean="0">
                <a:latin typeface="Adobe Caslon Pro Bold" panose="0205070206050A020403" pitchFamily="18" charset="0"/>
              </a:rPr>
              <a:t>___________ est une élève </a:t>
            </a:r>
            <a:r>
              <a:rPr lang="fr-FR" sz="4400" dirty="0" smtClean="0">
                <a:latin typeface="Adobe Caslon Pro Bold" panose="0205070206050A020403" pitchFamily="18" charset="0"/>
              </a:rPr>
              <a:t>___________</a:t>
            </a:r>
            <a:r>
              <a:rPr lang="fr-FR" sz="4400" dirty="0" smtClean="0">
                <a:latin typeface="Adobe Caslon Pro Bold" panose="0205070206050A020403" pitchFamily="18" charset="0"/>
              </a:rPr>
              <a:t>.   Elle a les cheveux ___________ est les yeux __________.  Elle adore ___________ mais elle n’aime pas ______________.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38208" y="2313174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FS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88079" y="3325503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7214" y="2313174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</a:t>
            </a:r>
            <a:r>
              <a:rPr lang="en-US" b="1" dirty="0" err="1" smtClean="0">
                <a:solidFill>
                  <a:srgbClr val="FF0000"/>
                </a:solidFill>
              </a:rPr>
              <a:t>d’une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fille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8079" y="4202793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verbe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6943" y="5280911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verbe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28315" y="3273713"/>
            <a:ext cx="28901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MP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71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86" y="326571"/>
            <a:ext cx="1183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Adobe Caslon Pro Bold" panose="0205070206050A020403" pitchFamily="18" charset="0"/>
              </a:rPr>
              <a:t>Dans la classe de français…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286" y="1485511"/>
            <a:ext cx="1183821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400" dirty="0" smtClean="0">
                <a:latin typeface="Adobe Caslon Pro Bold" panose="0205070206050A020403" pitchFamily="18" charset="0"/>
              </a:rPr>
              <a:t>Dans l’ensemble, la classe de français est très ______________, même si ___________ et _____________ sont _____________ de temps en temps.</a:t>
            </a:r>
            <a:endParaRPr lang="fr-FR" sz="4400" dirty="0">
              <a:latin typeface="Adobe Caslon Pro Bold" panose="0205070206050A0204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286" y="3366872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FS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39492" y="4242085"/>
            <a:ext cx="289015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 FP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2393" y="3351506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</a:t>
            </a:r>
            <a:r>
              <a:rPr lang="en-US" b="1" dirty="0" err="1" smtClean="0">
                <a:solidFill>
                  <a:srgbClr val="FF0000"/>
                </a:solidFill>
              </a:rPr>
              <a:t>d’une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fille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286" y="4319017"/>
            <a:ext cx="34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Nom </a:t>
            </a:r>
            <a:r>
              <a:rPr lang="en-US" b="1" dirty="0" err="1" smtClean="0">
                <a:solidFill>
                  <a:srgbClr val="FF0000"/>
                </a:solidFill>
              </a:rPr>
              <a:t>d’une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fille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69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233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Adobe Caslon Pro Bold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2015-02-23T12:22:46Z</dcterms:created>
  <dcterms:modified xsi:type="dcterms:W3CDTF">2015-02-23T12:51:34Z</dcterms:modified>
</cp:coreProperties>
</file>